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6" r:id="rId6"/>
    <p:sldId id="265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8E0D8-1AED-4693-AD70-251DF5A98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DD0A91-A32A-4191-B392-50B53641A6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5AC7D-92DF-4C0C-9AAD-9DC6EA3B4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DB09-8310-4F9D-8440-98385BD24649}" type="datetimeFigureOut">
              <a:rPr lang="en-GB" smtClean="0"/>
              <a:t>2021-10-02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ED440-8336-48E5-B5C1-DCB5665A6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261F6-47F9-414E-8677-BFF7002C6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F734-A534-4D71-99FE-F2073A43E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599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737E-515C-4B67-AA08-6CF373178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4CD452-43AA-47F8-BCBE-AB0C62716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5F7D7-2DF6-44CD-9766-D7E4F4491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DB09-8310-4F9D-8440-98385BD24649}" type="datetimeFigureOut">
              <a:rPr lang="en-GB" smtClean="0"/>
              <a:t>2021-10-02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3BA6D-B17C-4541-B808-76B2B743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56334-3071-4B8C-8C28-F15799AA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F734-A534-4D71-99FE-F2073A43E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897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636244-2CC7-43A1-A24C-9261968EA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B8A3C4-166A-4047-82D9-9111E5953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07AA7-BD30-4958-9D8B-80FD70552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DB09-8310-4F9D-8440-98385BD24649}" type="datetimeFigureOut">
              <a:rPr lang="en-GB" smtClean="0"/>
              <a:t>2021-10-02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2BB06-2B01-449E-843C-D6FE461E8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452E2-3FAF-4F4C-9734-0F5676B58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F734-A534-4D71-99FE-F2073A43E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37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9B3C6-5577-4A79-AE95-E1301C044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7E679-6453-4C21-97CF-5C9141085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15E71-BA98-407F-9600-DCA5CA12E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DB09-8310-4F9D-8440-98385BD24649}" type="datetimeFigureOut">
              <a:rPr lang="en-GB" smtClean="0"/>
              <a:t>2021-10-02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3C611-90D0-4C3A-BDE3-46CCC2C4B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F6C88-A91F-43AD-994E-032E295C4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F734-A534-4D71-99FE-F2073A43E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7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6F0FA-FD6C-421C-B3EB-65772F173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A65C4-8A22-42F6-B4BA-A23823FB9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9115F-D2B6-4E9E-993D-9545281FB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DB09-8310-4F9D-8440-98385BD24649}" type="datetimeFigureOut">
              <a:rPr lang="en-GB" smtClean="0"/>
              <a:t>2021-10-02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5C610-0ED6-40F4-B7DB-56FF8DB84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A5E99-122A-4E65-B091-2835F788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F734-A534-4D71-99FE-F2073A43E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2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10F12-F7D7-41CD-A674-A3F685079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FFF80-68C7-4E30-A474-3866304BF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39FF4C-278A-42C5-9A05-DAFB9FB35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13E885-904D-4D4F-A030-84AA2E89D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DB09-8310-4F9D-8440-98385BD24649}" type="datetimeFigureOut">
              <a:rPr lang="en-GB" smtClean="0"/>
              <a:t>2021-10-02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02342-B36B-456D-B90C-D76EBAD2A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60871-0200-41B1-95E5-391131D05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F734-A534-4D71-99FE-F2073A43E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845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5ED79-D176-43A2-889D-73848708A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95938-109C-456A-AF5B-369668F75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44E354-F47E-4559-95AF-464E482DC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867063-79DC-4DEC-A2B9-05A33D8CD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9BD26C-7B03-4E3E-B4DD-DB31C59E51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5E6F3A-C3EA-40BF-AEA1-2D84E0B8B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DB09-8310-4F9D-8440-98385BD24649}" type="datetimeFigureOut">
              <a:rPr lang="en-GB" smtClean="0"/>
              <a:t>2021-10-02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265EAF-9D47-4596-8DB4-957CCB47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E5272D-CA56-4766-900E-A18A26059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F734-A534-4D71-99FE-F2073A43E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63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1FA67-EE05-4A43-80A7-A62589C28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6F99DC-FFE5-415C-852D-1D8BD3713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DB09-8310-4F9D-8440-98385BD24649}" type="datetimeFigureOut">
              <a:rPr lang="en-GB" smtClean="0"/>
              <a:t>2021-10-02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48A1C-693D-4FCE-B1B1-0FCA1A22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59EB11-0758-4BF0-B5C0-CC0161952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F734-A534-4D71-99FE-F2073A43E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867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CFACA0-473F-4C4D-8BA7-D6A979873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DB09-8310-4F9D-8440-98385BD24649}" type="datetimeFigureOut">
              <a:rPr lang="en-GB" smtClean="0"/>
              <a:t>2021-10-02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5B5044-15F7-498F-97FA-4A7434522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FF312-FEBB-4BBF-926A-41471F182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F734-A534-4D71-99FE-F2073A43E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89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9B5D9-8057-4EA8-A4B8-9718D4395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E9D60-977B-4EE6-AC8E-567A72918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FA9333-E830-422B-BCA0-CD2ACF815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BB5F0-3F1A-4027-A498-5D480A6A9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DB09-8310-4F9D-8440-98385BD24649}" type="datetimeFigureOut">
              <a:rPr lang="en-GB" smtClean="0"/>
              <a:t>2021-10-02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1BD274-3064-4B35-9A9B-F5B848EE8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96C8A-1499-4ED3-B350-02731B39C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F734-A534-4D71-99FE-F2073A43E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572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BA7A5-6C66-46D9-997D-AAF6C6D3C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4FCDD3-0EF7-416D-A4F1-BF73503EE4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D21AC-51DC-4A0E-9A4A-50EBFBC56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A22229-AFF2-464C-8F12-EC3668C84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DB09-8310-4F9D-8440-98385BD24649}" type="datetimeFigureOut">
              <a:rPr lang="en-GB" smtClean="0"/>
              <a:t>2021-10-02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28838E-80E1-4DFE-8C94-9AD676206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075B3-9150-4E7C-9689-9EB573770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F734-A534-4D71-99FE-F2073A43E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26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20DE1F-A309-46B1-B7BA-E95561B2C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BA854-C535-4DBB-AF91-ABB213EDC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7DDE3-6B58-4106-8BA7-E795A09DB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4DB09-8310-4F9D-8440-98385BD24649}" type="datetimeFigureOut">
              <a:rPr lang="en-GB" smtClean="0"/>
              <a:t>2021-10-02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33FA6-6D58-46A8-8D6B-88F89D5918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68CB2-D4DF-4DF8-8CDF-E3C5AFB3B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3F734-A534-4D71-99FE-F2073A43E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73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r.BeauWebber@g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93/mnras/stab1360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-tools.com/" TargetMode="External"/><Relationship Id="rId7" Type="http://schemas.openxmlformats.org/officeDocument/2006/relationships/hyperlink" Target="https://doi.org/10.1007/s42452-021-04791-2" TargetMode="External"/><Relationship Id="rId2" Type="http://schemas.openxmlformats.org/officeDocument/2006/relationships/hyperlink" Target="https://www.linkedin.com/in/beau-webber-43a43426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ab-tools.com/publications/Webber_JBW.htm" TargetMode="External"/><Relationship Id="rId5" Type="http://schemas.openxmlformats.org/officeDocument/2006/relationships/hyperlink" Target="https://scholar.google.com/citations?hl=en&amp;user=2Vxx03MAAAAJ" TargetMode="External"/><Relationship Id="rId4" Type="http://schemas.openxmlformats.org/officeDocument/2006/relationships/hyperlink" Target="http://orcid.org/0000-0002-8967-467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2E0CB-E7F2-4F38-A13A-799F5C3075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ICE DEPOSITION RATE </a:t>
            </a:r>
            <a:br>
              <a:rPr lang="en-GB" dirty="0"/>
            </a:br>
            <a:r>
              <a:rPr lang="en-GB" dirty="0"/>
              <a:t>ON THE MOON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8DCC3E-A442-4CF7-BFE0-6941C9BA9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3017838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/>
              <a:t>Dr.</a:t>
            </a:r>
            <a:r>
              <a:rPr lang="en-GB" dirty="0"/>
              <a:t> Beau Webber   (J. Beau W. Webber)   2021-10-02</a:t>
            </a:r>
          </a:p>
          <a:p>
            <a:r>
              <a:rPr lang="en-GB" dirty="0">
                <a:hlinkClick r:id="rId2"/>
              </a:rPr>
              <a:t>Dr.BeauWebber@gmail.com</a:t>
            </a:r>
            <a:endParaRPr lang="en-GB" dirty="0"/>
          </a:p>
          <a:p>
            <a:endParaRPr lang="en-GB" dirty="0"/>
          </a:p>
          <a:p>
            <a:r>
              <a:rPr lang="en-GB" dirty="0"/>
              <a:t>The aim of this project is to measure ICE DEPOSITION RATE in the shade ON THE MOON, using time-domain NMR.</a:t>
            </a:r>
          </a:p>
          <a:p>
            <a:r>
              <a:rPr lang="en-GB" dirty="0"/>
              <a:t>The intention is to use a palm-top sized time-domain NMR spectrometer to measure nano-gram quantities of ice depositing on an exposed planar probe, in the shade on the moon.</a:t>
            </a:r>
          </a:p>
          <a:p>
            <a:r>
              <a:rPr lang="en-GB" b="0" i="1" dirty="0">
                <a:solidFill>
                  <a:srgbClr val="4A5350"/>
                </a:solidFill>
                <a:effectLst/>
                <a:latin typeface="Overpass"/>
              </a:rPr>
              <a:t>This can help provide information on accessible water on the moon.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4938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2E0CB-E7F2-4F38-A13A-799F5C307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77837"/>
          </a:xfrm>
        </p:spPr>
        <p:txBody>
          <a:bodyPr>
            <a:normAutofit/>
          </a:bodyPr>
          <a:lstStyle/>
          <a:p>
            <a:r>
              <a:rPr lang="en-GB" sz="2000" dirty="0"/>
              <a:t>ICE DEPOSITION RATE ON THE MOON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8DCC3E-A442-4CF7-BFE0-6941C9BA9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28825"/>
            <a:ext cx="9144000" cy="3905250"/>
          </a:xfrm>
        </p:spPr>
        <p:txBody>
          <a:bodyPr>
            <a:normAutofit/>
          </a:bodyPr>
          <a:lstStyle/>
          <a:p>
            <a:pPr algn="l"/>
            <a:r>
              <a:rPr lang="en-GB" b="0" i="0" dirty="0">
                <a:solidFill>
                  <a:srgbClr val="4A5350"/>
                </a:solidFill>
                <a:effectLst/>
                <a:latin typeface="Overpass"/>
              </a:rPr>
              <a:t>This highly interesting paper is what has prompted me to create this project :</a:t>
            </a:r>
            <a:br>
              <a:rPr lang="en-GB" b="0" i="0" dirty="0">
                <a:solidFill>
                  <a:srgbClr val="4A5350"/>
                </a:solidFill>
                <a:effectLst/>
                <a:latin typeface="Overpass"/>
              </a:rPr>
            </a:br>
            <a:endParaRPr lang="en-GB" b="0" i="0" dirty="0">
              <a:solidFill>
                <a:srgbClr val="4A5350"/>
              </a:solidFill>
              <a:effectLst/>
              <a:latin typeface="Overpass"/>
            </a:endParaRPr>
          </a:p>
          <a:p>
            <a:pPr algn="l"/>
            <a:r>
              <a:rPr lang="en-GB" b="1" i="0" dirty="0">
                <a:solidFill>
                  <a:srgbClr val="4A5350"/>
                </a:solidFill>
                <a:effectLst/>
                <a:latin typeface="var(--font-site-headings)"/>
              </a:rPr>
              <a:t>Implications of surface roughness in models of water desorption on the Moon</a:t>
            </a:r>
            <a:endParaRPr lang="en-GB" b="0" i="0" dirty="0">
              <a:solidFill>
                <a:srgbClr val="4A5350"/>
              </a:solidFill>
              <a:effectLst/>
              <a:latin typeface="var(--font-site-headings)"/>
            </a:endParaRPr>
          </a:p>
          <a:p>
            <a:pPr algn="l"/>
            <a:r>
              <a:rPr lang="en-GB" b="0" i="0" dirty="0">
                <a:solidFill>
                  <a:srgbClr val="4A5350"/>
                </a:solidFill>
                <a:effectLst/>
                <a:latin typeface="Overpass"/>
              </a:rPr>
              <a:t>Björn J R </a:t>
            </a:r>
            <a:r>
              <a:rPr lang="en-GB" b="0" i="0" dirty="0" err="1">
                <a:solidFill>
                  <a:srgbClr val="4A5350"/>
                </a:solidFill>
                <a:effectLst/>
                <a:latin typeface="Overpass"/>
              </a:rPr>
              <a:t>Davidsson</a:t>
            </a:r>
            <a:r>
              <a:rPr lang="en-GB" b="0" i="0" dirty="0">
                <a:solidFill>
                  <a:srgbClr val="4A5350"/>
                </a:solidFill>
                <a:effectLst/>
                <a:latin typeface="Overpass"/>
              </a:rPr>
              <a:t>, Sona Hosseini</a:t>
            </a:r>
          </a:p>
          <a:p>
            <a:pPr algn="l"/>
            <a:r>
              <a:rPr lang="en-GB" b="0" i="1" dirty="0">
                <a:solidFill>
                  <a:srgbClr val="4A5350"/>
                </a:solidFill>
                <a:effectLst/>
                <a:latin typeface="Overpass"/>
              </a:rPr>
              <a:t>Monthly Notices of the Royal Astronomical Society</a:t>
            </a:r>
            <a:r>
              <a:rPr lang="en-GB" b="0" i="0" dirty="0">
                <a:solidFill>
                  <a:srgbClr val="4A5350"/>
                </a:solidFill>
                <a:effectLst/>
                <a:latin typeface="Overpass"/>
              </a:rPr>
              <a:t>, Volume 506, Issue 3, September 2021, Pages 3421–3429, </a:t>
            </a:r>
            <a:r>
              <a:rPr lang="en-GB" b="0" i="0" u="sng" dirty="0">
                <a:solidFill>
                  <a:srgbClr val="4A5350"/>
                </a:solidFill>
                <a:effectLst/>
                <a:latin typeface="Overpass"/>
                <a:hlinkClick r:id="rId2"/>
              </a:rPr>
              <a:t>https://doi.org/10.1093/mnras/stab1360</a:t>
            </a:r>
            <a:endParaRPr lang="en-GB" b="0" i="0" dirty="0">
              <a:solidFill>
                <a:srgbClr val="4A5350"/>
              </a:solidFill>
              <a:effectLst/>
              <a:latin typeface="Overpas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071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2E0CB-E7F2-4F38-A13A-799F5C307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925" y="457942"/>
            <a:ext cx="9144000" cy="477837"/>
          </a:xfrm>
        </p:spPr>
        <p:txBody>
          <a:bodyPr>
            <a:normAutofit/>
          </a:bodyPr>
          <a:lstStyle/>
          <a:p>
            <a:r>
              <a:rPr lang="en-GB" sz="2800" dirty="0"/>
              <a:t>ICE DEPOSITION RATE ON THE MOON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8DCC3E-A442-4CF7-BFE0-6941C9BA9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934" y="1011608"/>
            <a:ext cx="11011497" cy="165576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GB" b="0" i="1" dirty="0">
                <a:solidFill>
                  <a:srgbClr val="4A5350"/>
                </a:solidFill>
                <a:effectLst/>
                <a:latin typeface="Overpass"/>
              </a:rPr>
              <a:t>A suitable time-domain NMR Spectrometer can measure the quantity of brittle ice in/on the NMR Probe. It can also determine the molecular mobility of the ice, which depends on both the temperature and the environment of the ice. </a:t>
            </a:r>
          </a:p>
          <a:p>
            <a:pPr algn="l"/>
            <a:r>
              <a:rPr lang="en-GB" b="0" i="1" dirty="0">
                <a:solidFill>
                  <a:srgbClr val="4A5350"/>
                </a:solidFill>
                <a:effectLst/>
                <a:latin typeface="Overpass"/>
              </a:rPr>
              <a:t>Here we measure the Free-Induction Decay for brittle ice at different temperatures, and then calculate the T2 decay time, which gives information on the rate of movement of the molecules.</a:t>
            </a:r>
          </a:p>
          <a:p>
            <a:pPr algn="l"/>
            <a:r>
              <a:rPr lang="en-GB" b="0" i="1" dirty="0">
                <a:solidFill>
                  <a:srgbClr val="4A5350"/>
                </a:solidFill>
                <a:effectLst/>
                <a:latin typeface="Overpass"/>
              </a:rPr>
              <a:t>These can be measured to much lower temperatures than are shown in these graphs. </a:t>
            </a:r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96441AF5-1DB8-4D24-9A7C-EAA7D35F7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0" y="2743200"/>
            <a:ext cx="4503768" cy="3987763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BA703BE4-2CA1-4E6A-A27A-2D016ED86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16" y="2743200"/>
            <a:ext cx="4503769" cy="398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81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2E0CB-E7F2-4F38-A13A-799F5C307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925" y="457942"/>
            <a:ext cx="9144000" cy="477837"/>
          </a:xfrm>
        </p:spPr>
        <p:txBody>
          <a:bodyPr>
            <a:normAutofit/>
          </a:bodyPr>
          <a:lstStyle/>
          <a:p>
            <a:r>
              <a:rPr lang="en-GB" sz="2800" dirty="0"/>
              <a:t>ICE DEPOSITION RATE ON THE MOON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8DCC3E-A442-4CF7-BFE0-6941C9BA9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750" y="1841219"/>
            <a:ext cx="4791075" cy="352135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dirty="0"/>
              <a:t>A suitable palm-sized NMR Spectrometer that we have designed and constructed is shown (1 </a:t>
            </a:r>
            <a:r>
              <a:rPr lang="en-GB" dirty="0" err="1"/>
              <a:t>kG</a:t>
            </a:r>
            <a:r>
              <a:rPr lang="en-GB" dirty="0"/>
              <a:t>).</a:t>
            </a:r>
          </a:p>
          <a:p>
            <a:pPr algn="l"/>
            <a:r>
              <a:rPr lang="en-GB" dirty="0"/>
              <a:t>An example compact permanent magnet is also shown (&lt; 1kG) although an open geometry NMR Probe is more suitable for this application.</a:t>
            </a:r>
          </a:p>
          <a:p>
            <a:pPr algn="l"/>
            <a:r>
              <a:rPr lang="en-GB" b="0" i="1" dirty="0">
                <a:solidFill>
                  <a:srgbClr val="4A5350"/>
                </a:solidFill>
                <a:effectLst/>
                <a:latin typeface="Overpass"/>
              </a:rPr>
              <a:t>The NMR Spectrometer would probably need to be protected from moon temperatures - the thin-walled stainless steel downlead will assist with this.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B97984-CC6E-42FB-A8B1-C7BA3F053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486" y="1841219"/>
            <a:ext cx="6651764" cy="4874188"/>
          </a:xfrm>
          <a:prstGeom prst="rect">
            <a:avLst/>
          </a:prstGeom>
        </p:spPr>
      </p:pic>
      <p:pic>
        <p:nvPicPr>
          <p:cNvPr id="6" name="Picture 5" descr="A picture containing text, caliper, device, wrench&#10;&#10;Description automatically generated">
            <a:extLst>
              <a:ext uri="{FF2B5EF4-FFF2-40B4-BE49-F238E27FC236}">
                <a16:creationId xmlns:a16="http://schemas.microsoft.com/office/drawing/2014/main" id="{4AB2FFE4-DD0F-40DD-848D-354EB6833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86" y="5477440"/>
            <a:ext cx="4807639" cy="123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32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2E0CB-E7F2-4F38-A13A-799F5C307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925" y="457942"/>
            <a:ext cx="9144000" cy="477837"/>
          </a:xfrm>
        </p:spPr>
        <p:txBody>
          <a:bodyPr>
            <a:normAutofit/>
          </a:bodyPr>
          <a:lstStyle/>
          <a:p>
            <a:r>
              <a:rPr lang="en-GB" sz="2800" dirty="0"/>
              <a:t>ICE DEPOSITION RATE ON THE MOON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8DCC3E-A442-4CF7-BFE0-6941C9BA9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625" y="1773238"/>
            <a:ext cx="4010025" cy="3732212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Here we see a simulation of an example  open NMR Magnet, suitable for a planar probe, created from  2 magnets on an iron plate.</a:t>
            </a:r>
          </a:p>
          <a:p>
            <a:pPr algn="l"/>
            <a:r>
              <a:rPr lang="en-GB" b="0" i="1" dirty="0">
                <a:solidFill>
                  <a:srgbClr val="4A5350"/>
                </a:solidFill>
                <a:effectLst/>
                <a:latin typeface="Overpass"/>
              </a:rPr>
              <a:t>It still has to be determined if the magnets need to be protected from moon temperatures.</a:t>
            </a:r>
            <a:endParaRPr lang="en-GB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840596E-3AA2-4618-BFEB-7EC7D582D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90" y="1600200"/>
            <a:ext cx="7300447" cy="479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92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2E0CB-E7F2-4F38-A13A-799F5C307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925" y="457942"/>
            <a:ext cx="9144000" cy="477837"/>
          </a:xfrm>
        </p:spPr>
        <p:txBody>
          <a:bodyPr>
            <a:normAutofit/>
          </a:bodyPr>
          <a:lstStyle/>
          <a:p>
            <a:r>
              <a:rPr lang="en-GB" sz="2800" dirty="0"/>
              <a:t>ICE DEPOSITION RATE ON THE MOON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8DCC3E-A442-4CF7-BFE0-6941C9BA99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42E0D5C-9BC3-4DBD-B764-14F4800EC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16" y="1273892"/>
            <a:ext cx="7897685" cy="558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77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2E0CB-E7F2-4F38-A13A-799F5C307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77837"/>
          </a:xfrm>
        </p:spPr>
        <p:txBody>
          <a:bodyPr>
            <a:normAutofit/>
          </a:bodyPr>
          <a:lstStyle/>
          <a:p>
            <a:r>
              <a:rPr lang="en-GB" sz="2000" dirty="0"/>
              <a:t>ICE DEPOSITION RATE ON THE MOON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8DCC3E-A442-4CF7-BFE0-6941C9BA9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75" y="3429000"/>
            <a:ext cx="5528351" cy="3333749"/>
          </a:xfrm>
        </p:spPr>
        <p:txBody>
          <a:bodyPr>
            <a:normAutofit fontScale="70000" lnSpcReduction="20000"/>
          </a:bodyPr>
          <a:lstStyle/>
          <a:p>
            <a:pPr algn="l"/>
            <a:br>
              <a:rPr lang="en-GB" b="0" i="0" dirty="0">
                <a:solidFill>
                  <a:srgbClr val="4A5350"/>
                </a:solidFill>
                <a:effectLst/>
                <a:latin typeface="Overpass"/>
              </a:rPr>
            </a:br>
            <a:r>
              <a:rPr lang="en-GB" b="1" i="0" cap="all" dirty="0">
                <a:effectLst/>
                <a:latin typeface="Overpass"/>
              </a:rPr>
              <a:t>REFERENCES</a:t>
            </a:r>
            <a:endParaRPr lang="en-GB" b="0" i="0" dirty="0">
              <a:solidFill>
                <a:srgbClr val="4A5350"/>
              </a:solidFill>
              <a:effectLst/>
              <a:latin typeface="Overpass"/>
            </a:endParaRPr>
          </a:p>
          <a:p>
            <a:pPr algn="l"/>
            <a:r>
              <a:rPr lang="en-GB" b="0" i="0" dirty="0">
                <a:solidFill>
                  <a:srgbClr val="4A5350"/>
                </a:solidFill>
                <a:effectLst/>
                <a:latin typeface="Overpass"/>
              </a:rPr>
              <a:t>I have published over 50 papers discussing this work :</a:t>
            </a:r>
            <a:br>
              <a:rPr lang="en-GB" b="0" i="0" dirty="0">
                <a:solidFill>
                  <a:srgbClr val="4A5350"/>
                </a:solidFill>
                <a:effectLst/>
                <a:latin typeface="Overpass"/>
              </a:rPr>
            </a:br>
            <a:endParaRPr lang="en-GB" b="0" i="0" dirty="0">
              <a:solidFill>
                <a:srgbClr val="4A5350"/>
              </a:solidFill>
              <a:effectLst/>
              <a:latin typeface="Overpass"/>
            </a:endParaRPr>
          </a:p>
          <a:p>
            <a:pPr algn="l"/>
            <a:r>
              <a:rPr lang="en-GB" b="0" i="0" dirty="0" err="1">
                <a:solidFill>
                  <a:srgbClr val="4A5350"/>
                </a:solidFill>
                <a:effectLst/>
                <a:latin typeface="Overpass"/>
              </a:rPr>
              <a:t>Dr.</a:t>
            </a:r>
            <a:r>
              <a:rPr lang="en-GB" b="0" i="0" dirty="0">
                <a:solidFill>
                  <a:srgbClr val="4A5350"/>
                </a:solidFill>
                <a:effectLst/>
                <a:latin typeface="Overpass"/>
              </a:rPr>
              <a:t> J. Beau W. Webber.</a:t>
            </a:r>
          </a:p>
          <a:p>
            <a:pPr algn="l"/>
            <a:r>
              <a:rPr lang="en-GB" b="0" i="0" u="sng" dirty="0">
                <a:solidFill>
                  <a:srgbClr val="4A5350"/>
                </a:solidFill>
                <a:effectLst/>
                <a:latin typeface="Overpass"/>
                <a:hlinkClick r:id="rId2"/>
              </a:rPr>
              <a:t>https://www.linkedin.com/in/beau-webber-43a43426/</a:t>
            </a:r>
            <a:endParaRPr lang="en-GB" b="0" i="0" dirty="0">
              <a:solidFill>
                <a:srgbClr val="4A5350"/>
              </a:solidFill>
              <a:effectLst/>
              <a:latin typeface="Overpass"/>
            </a:endParaRPr>
          </a:p>
          <a:p>
            <a:pPr algn="l"/>
            <a:r>
              <a:rPr lang="en-GB" b="0" i="0" u="sng" dirty="0">
                <a:solidFill>
                  <a:srgbClr val="4A5350"/>
                </a:solidFill>
                <a:effectLst/>
                <a:latin typeface="Overpass"/>
                <a:hlinkClick r:id="rId3"/>
              </a:rPr>
              <a:t>www.Lab-Tools.com</a:t>
            </a:r>
            <a:endParaRPr lang="en-GB" b="0" i="0" dirty="0">
              <a:solidFill>
                <a:srgbClr val="4A5350"/>
              </a:solidFill>
              <a:effectLst/>
              <a:latin typeface="Overpass"/>
            </a:endParaRPr>
          </a:p>
          <a:p>
            <a:pPr algn="l"/>
            <a:r>
              <a:rPr lang="en-GB" b="0" i="0" dirty="0">
                <a:solidFill>
                  <a:srgbClr val="4A5350"/>
                </a:solidFill>
                <a:effectLst/>
                <a:latin typeface="Overpass"/>
              </a:rPr>
              <a:t>+44 (0) 7805 437 241</a:t>
            </a:r>
          </a:p>
          <a:p>
            <a:pPr algn="l"/>
            <a:r>
              <a:rPr lang="en-GB" b="0" i="0" dirty="0">
                <a:solidFill>
                  <a:srgbClr val="4A5350"/>
                </a:solidFill>
                <a:effectLst/>
                <a:latin typeface="Overpass"/>
              </a:rPr>
              <a:t>ORCID : </a:t>
            </a:r>
            <a:r>
              <a:rPr lang="en-GB" b="0" i="0" u="sng" dirty="0">
                <a:solidFill>
                  <a:srgbClr val="4A5350"/>
                </a:solidFill>
                <a:effectLst/>
                <a:latin typeface="Overpass"/>
                <a:hlinkClick r:id="rId4"/>
              </a:rPr>
              <a:t>0000-0002-8967-4671</a:t>
            </a:r>
            <a:endParaRPr lang="en-GB" b="0" i="0" dirty="0">
              <a:solidFill>
                <a:srgbClr val="4A5350"/>
              </a:solidFill>
              <a:effectLst/>
              <a:latin typeface="Overpass"/>
            </a:endParaRPr>
          </a:p>
          <a:p>
            <a:pPr algn="l"/>
            <a:r>
              <a:rPr lang="en-GB" b="0" i="0" u="sng" dirty="0">
                <a:solidFill>
                  <a:srgbClr val="4A5350"/>
                </a:solidFill>
                <a:effectLst/>
                <a:latin typeface="Overpass"/>
                <a:hlinkClick r:id="rId5"/>
              </a:rPr>
              <a:t>https://scholar.google.com/citations?hl=en&amp;user=2Vxx03MAAAAJ</a:t>
            </a:r>
            <a:endParaRPr lang="en-GB" b="0" i="0" dirty="0">
              <a:solidFill>
                <a:srgbClr val="4A5350"/>
              </a:solidFill>
              <a:effectLst/>
              <a:latin typeface="Overpass"/>
            </a:endParaRPr>
          </a:p>
          <a:p>
            <a:pPr algn="l"/>
            <a:r>
              <a:rPr lang="en-GB" b="0" i="0" u="sng" dirty="0">
                <a:solidFill>
                  <a:srgbClr val="4A5350"/>
                </a:solidFill>
                <a:effectLst/>
                <a:latin typeface="Overpass"/>
                <a:hlinkClick r:id="rId6"/>
              </a:rPr>
              <a:t>http://www.lab-tools.com/publications/Webber_JBW.htm</a:t>
            </a:r>
            <a:r>
              <a:rPr lang="en-GB" b="0" i="0" dirty="0">
                <a:solidFill>
                  <a:srgbClr val="4A5350"/>
                </a:solidFill>
                <a:effectLst/>
                <a:latin typeface="Overpass"/>
              </a:rPr>
              <a:t> </a:t>
            </a:r>
          </a:p>
          <a:p>
            <a:pPr algn="l"/>
            <a:endParaRPr lang="en-GB" b="0" i="0" dirty="0">
              <a:solidFill>
                <a:srgbClr val="4A5350"/>
              </a:solidFill>
              <a:effectLst/>
              <a:latin typeface="Overpas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4CF2FB-B627-4ECE-BD79-FB83B002D911}"/>
              </a:ext>
            </a:extLst>
          </p:cNvPr>
          <p:cNvSpPr txBox="1"/>
          <p:nvPr/>
        </p:nvSpPr>
        <p:spPr>
          <a:xfrm>
            <a:off x="5962650" y="3678794"/>
            <a:ext cx="59912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0" i="0" dirty="0">
                <a:solidFill>
                  <a:srgbClr val="4A5350"/>
                </a:solidFill>
                <a:effectLst/>
                <a:latin typeface="Overpass"/>
              </a:rPr>
              <a:t>My most recent paper is very relevant to this project :</a:t>
            </a:r>
          </a:p>
          <a:p>
            <a:pPr algn="l"/>
            <a:endParaRPr lang="en-GB" b="0" i="0" dirty="0">
              <a:solidFill>
                <a:srgbClr val="4A5350"/>
              </a:solidFill>
              <a:effectLst/>
              <a:latin typeface="Overpass"/>
            </a:endParaRPr>
          </a:p>
          <a:p>
            <a:pPr algn="l"/>
            <a:r>
              <a:rPr lang="en-GB" b="0" i="0" dirty="0">
                <a:solidFill>
                  <a:srgbClr val="4A5350"/>
                </a:solidFill>
                <a:effectLst/>
                <a:latin typeface="Overpass"/>
              </a:rPr>
              <a:t>A review of the use of simple time-domain NMR/MRI for material-science. </a:t>
            </a:r>
          </a:p>
          <a:p>
            <a:pPr algn="l"/>
            <a:r>
              <a:rPr lang="en-GB" b="0" i="0" dirty="0">
                <a:solidFill>
                  <a:srgbClr val="4A5350"/>
                </a:solidFill>
                <a:effectLst/>
                <a:latin typeface="Overpass"/>
              </a:rPr>
              <a:t>Webber, J.B.W.  </a:t>
            </a:r>
          </a:p>
          <a:p>
            <a:pPr algn="l"/>
            <a:r>
              <a:rPr lang="en-GB" b="0" i="0" dirty="0">
                <a:solidFill>
                  <a:srgbClr val="4A5350"/>
                </a:solidFill>
                <a:effectLst/>
                <a:latin typeface="Overpass"/>
              </a:rPr>
              <a:t>SN Appl. Sci. 3, 809 (2021). DOI: 10.1007/s42452-021-04791-2</a:t>
            </a:r>
          </a:p>
          <a:p>
            <a:pPr algn="l"/>
            <a:r>
              <a:rPr lang="en-GB" b="0" i="0" u="sng" dirty="0">
                <a:solidFill>
                  <a:srgbClr val="4A5350"/>
                </a:solidFill>
                <a:effectLst/>
                <a:latin typeface="Overpass"/>
                <a:hlinkClick r:id="rId7"/>
              </a:rPr>
              <a:t>https://doi.org/10.1007/s42452-021-04791-2</a:t>
            </a:r>
            <a:endParaRPr lang="en-GB" b="0" i="0" dirty="0">
              <a:solidFill>
                <a:srgbClr val="4A5350"/>
              </a:solidFill>
              <a:effectLst/>
              <a:latin typeface="Overpass"/>
            </a:endParaRP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95627A-32DB-48AF-87FB-1F873CC00828}"/>
              </a:ext>
            </a:extLst>
          </p:cNvPr>
          <p:cNvSpPr txBox="1"/>
          <p:nvPr/>
        </p:nvSpPr>
        <p:spPr>
          <a:xfrm>
            <a:off x="291830" y="2079490"/>
            <a:ext cx="11707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0" i="0" dirty="0">
                <a:solidFill>
                  <a:srgbClr val="4A5350"/>
                </a:solidFill>
                <a:effectLst/>
                <a:latin typeface="Overpass"/>
              </a:rPr>
              <a:t>I have been designing, building and using compact time-domain NMR spectrometers since 1972.</a:t>
            </a:r>
          </a:p>
          <a:p>
            <a:pPr algn="l"/>
            <a:r>
              <a:rPr lang="en-GB" b="0" i="0" dirty="0">
                <a:solidFill>
                  <a:srgbClr val="4A5350"/>
                </a:solidFill>
                <a:effectLst/>
                <a:latin typeface="Overpass"/>
              </a:rPr>
              <a:t>I study the properties of ice, water and other liquids in pores and at interfaces using time-domain NMR and neutron scattering.</a:t>
            </a:r>
          </a:p>
          <a:p>
            <a:pPr algn="l"/>
            <a:r>
              <a:rPr lang="en-GB" b="0" i="0" dirty="0">
                <a:solidFill>
                  <a:srgbClr val="4A5350"/>
                </a:solidFill>
                <a:effectLst/>
                <a:latin typeface="Overpass"/>
              </a:rPr>
              <a:t>I then apply this to nano-metrology using NMR and neutron scattering including SANS.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685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584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Overpass</vt:lpstr>
      <vt:lpstr>var(--font-site-headings)</vt:lpstr>
      <vt:lpstr>Office Theme</vt:lpstr>
      <vt:lpstr>ICE DEPOSITION RATE  ON THE MOON</vt:lpstr>
      <vt:lpstr>ICE DEPOSITION RATE ON THE MOON</vt:lpstr>
      <vt:lpstr>ICE DEPOSITION RATE ON THE MOON</vt:lpstr>
      <vt:lpstr>ICE DEPOSITION RATE ON THE MOON</vt:lpstr>
      <vt:lpstr>ICE DEPOSITION RATE ON THE MOON</vt:lpstr>
      <vt:lpstr>ICE DEPOSITION RATE ON THE MOON</vt:lpstr>
      <vt:lpstr>ICE DEPOSITION RATE ON THE MOON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 DEPOSITION RATE  ON THE MOON</dc:title>
  <dc:creator>Beau Webber</dc:creator>
  <cp:lastModifiedBy>Beau Webber</cp:lastModifiedBy>
  <cp:revision>11</cp:revision>
  <dcterms:created xsi:type="dcterms:W3CDTF">2021-10-02T14:46:54Z</dcterms:created>
  <dcterms:modified xsi:type="dcterms:W3CDTF">2021-10-02T16:53:45Z</dcterms:modified>
</cp:coreProperties>
</file>